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8" r:id="rId2"/>
    <p:sldId id="259" r:id="rId3"/>
  </p:sldIdLst>
  <p:sldSz cx="6119813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9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лгова Елена Борисовна" initials="ДЕБ" lastIdx="3" clrIdx="0">
    <p:extLst>
      <p:ext uri="{19B8F6BF-5375-455C-9EA6-DF929625EA0E}">
        <p15:presenceInfo xmlns:p15="http://schemas.microsoft.com/office/powerpoint/2012/main" userId="S-1-5-21-2356655543-2162514679-1277178298-325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00060"/>
    <a:srgbClr val="666699"/>
    <a:srgbClr val="CCCCFF"/>
    <a:srgbClr val="CC99FF"/>
    <a:srgbClr val="C2A2DC"/>
    <a:srgbClr val="9CA1FC"/>
    <a:srgbClr val="6666FF"/>
    <a:srgbClr val="47008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2736" y="102"/>
      </p:cViewPr>
      <p:guideLst>
        <p:guide orient="horz" pos="2160"/>
        <p:guide pos="1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6119813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982" y="1803405"/>
            <a:ext cx="4895850" cy="1825096"/>
          </a:xfrm>
        </p:spPr>
        <p:txBody>
          <a:bodyPr anchor="b">
            <a:normAutofit/>
          </a:bodyPr>
          <a:lstStyle>
            <a:lvl1pPr algn="l">
              <a:defRPr sz="401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982" y="3632201"/>
            <a:ext cx="4895850" cy="685800"/>
          </a:xfrm>
        </p:spPr>
        <p:txBody>
          <a:bodyPr>
            <a:normAutofit/>
          </a:bodyPr>
          <a:lstStyle>
            <a:lvl1pPr marL="0" indent="0" algn="l">
              <a:buNone/>
              <a:defRPr sz="1339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70229" y="4323846"/>
            <a:ext cx="1537602" cy="365125"/>
          </a:xfrm>
        </p:spPr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981" y="4323847"/>
            <a:ext cx="326645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4376" y="1430868"/>
            <a:ext cx="1453456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57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84" y="4697362"/>
            <a:ext cx="5325042" cy="819355"/>
          </a:xfrm>
        </p:spPr>
        <p:txBody>
          <a:bodyPr anchor="b"/>
          <a:lstStyle>
            <a:lvl1pPr algn="l">
              <a:defRPr sz="2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7784" y="977035"/>
            <a:ext cx="5320878" cy="3406972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788" y="5516716"/>
            <a:ext cx="5324237" cy="746924"/>
          </a:xfrm>
        </p:spPr>
        <p:txBody>
          <a:bodyPr/>
          <a:lstStyle>
            <a:lvl1pPr marL="0" indent="0" algn="l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00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6119813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88" y="753534"/>
            <a:ext cx="5324237" cy="2802467"/>
          </a:xfrm>
        </p:spPr>
        <p:txBody>
          <a:bodyPr anchor="ctr"/>
          <a:lstStyle>
            <a:lvl1pPr algn="l">
              <a:defRPr sz="2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986" y="3649134"/>
            <a:ext cx="5201841" cy="1330852"/>
          </a:xfrm>
        </p:spPr>
        <p:txBody>
          <a:bodyPr anchor="ctr"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22603" y="381002"/>
            <a:ext cx="1461105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7788" y="381002"/>
            <a:ext cx="32330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75505" y="381002"/>
            <a:ext cx="446520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45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6119813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35" y="753534"/>
            <a:ext cx="5095594" cy="2756234"/>
          </a:xfrm>
        </p:spPr>
        <p:txBody>
          <a:bodyPr anchor="ctr"/>
          <a:lstStyle>
            <a:lvl1pPr algn="l">
              <a:defRPr sz="2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654479" y="3509768"/>
            <a:ext cx="4815104" cy="444443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986" y="4174598"/>
            <a:ext cx="520609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22603" y="381002"/>
            <a:ext cx="1461105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7788" y="379439"/>
            <a:ext cx="32330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75505" y="381002"/>
            <a:ext cx="446520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4908" y="807720"/>
            <a:ext cx="305991" cy="584776"/>
          </a:xfrm>
          <a:prstGeom prst="rect">
            <a:avLst/>
          </a:prstGeom>
        </p:spPr>
        <p:txBody>
          <a:bodyPr vert="horz" lIns="61198" tIns="30599" rIns="61198" bIns="3059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35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2371" y="3021330"/>
            <a:ext cx="305991" cy="584776"/>
          </a:xfrm>
          <a:prstGeom prst="rect">
            <a:avLst/>
          </a:prstGeom>
        </p:spPr>
        <p:txBody>
          <a:bodyPr vert="horz" lIns="61198" tIns="30599" rIns="61198" bIns="3059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35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02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6119813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86" y="1124703"/>
            <a:ext cx="5203435" cy="2511835"/>
          </a:xfrm>
        </p:spPr>
        <p:txBody>
          <a:bodyPr anchor="b"/>
          <a:lstStyle>
            <a:lvl1pPr algn="l">
              <a:defRPr sz="2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980" y="3648317"/>
            <a:ext cx="5202650" cy="999885"/>
          </a:xfrm>
        </p:spPr>
        <p:txBody>
          <a:bodyPr anchor="t"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22603" y="378885"/>
            <a:ext cx="1461105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7788" y="378885"/>
            <a:ext cx="32330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75505" y="381002"/>
            <a:ext cx="446520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85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53457" y="762001"/>
            <a:ext cx="426856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97788" y="2202080"/>
            <a:ext cx="1713548" cy="617320"/>
          </a:xfrm>
        </p:spPr>
        <p:txBody>
          <a:bodyPr anchor="b">
            <a:noAutofit/>
          </a:bodyPr>
          <a:lstStyle>
            <a:lvl1pPr marL="0" indent="0">
              <a:buNone/>
              <a:defRPr sz="1606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97788" y="2904565"/>
            <a:ext cx="1713548" cy="3359079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803"/>
            </a:lvl2pPr>
            <a:lvl3pPr marL="612008" indent="0">
              <a:buNone/>
              <a:defRPr sz="669"/>
            </a:lvl3pPr>
            <a:lvl4pPr marL="918012" indent="0">
              <a:buNone/>
              <a:defRPr sz="602"/>
            </a:lvl4pPr>
            <a:lvl5pPr marL="1224016" indent="0">
              <a:buNone/>
              <a:defRPr sz="602"/>
            </a:lvl5pPr>
            <a:lvl6pPr marL="1530020" indent="0">
              <a:buNone/>
              <a:defRPr sz="602"/>
            </a:lvl6pPr>
            <a:lvl7pPr marL="1836024" indent="0">
              <a:buNone/>
              <a:defRPr sz="602"/>
            </a:lvl7pPr>
            <a:lvl8pPr marL="2142028" indent="0">
              <a:buNone/>
              <a:defRPr sz="602"/>
            </a:lvl8pPr>
            <a:lvl9pPr marL="2448032" indent="0">
              <a:buNone/>
              <a:defRPr sz="6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10091" y="2201333"/>
            <a:ext cx="1713548" cy="626534"/>
          </a:xfrm>
        </p:spPr>
        <p:txBody>
          <a:bodyPr anchor="b">
            <a:noAutofit/>
          </a:bodyPr>
          <a:lstStyle>
            <a:lvl1pPr marL="0" indent="0">
              <a:buNone/>
              <a:defRPr sz="1606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09116" y="2904068"/>
            <a:ext cx="1713548" cy="3359572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803"/>
            </a:lvl2pPr>
            <a:lvl3pPr marL="612008" indent="0">
              <a:buNone/>
              <a:defRPr sz="669"/>
            </a:lvl3pPr>
            <a:lvl4pPr marL="918012" indent="0">
              <a:buNone/>
              <a:defRPr sz="602"/>
            </a:lvl4pPr>
            <a:lvl5pPr marL="1224016" indent="0">
              <a:buNone/>
              <a:defRPr sz="602"/>
            </a:lvl5pPr>
            <a:lvl6pPr marL="1530020" indent="0">
              <a:buNone/>
              <a:defRPr sz="602"/>
            </a:lvl6pPr>
            <a:lvl7pPr marL="1836024" indent="0">
              <a:buNone/>
              <a:defRPr sz="602"/>
            </a:lvl7pPr>
            <a:lvl8pPr marL="2142028" indent="0">
              <a:buNone/>
              <a:defRPr sz="602"/>
            </a:lvl8pPr>
            <a:lvl9pPr marL="2448032" indent="0">
              <a:buNone/>
              <a:defRPr sz="6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477" y="2192866"/>
            <a:ext cx="1713548" cy="626534"/>
          </a:xfrm>
        </p:spPr>
        <p:txBody>
          <a:bodyPr anchor="b">
            <a:noAutofit/>
          </a:bodyPr>
          <a:lstStyle>
            <a:lvl1pPr marL="0" indent="0">
              <a:buNone/>
              <a:defRPr sz="1606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477" y="2904565"/>
            <a:ext cx="1713548" cy="3359079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803"/>
            </a:lvl2pPr>
            <a:lvl3pPr marL="612008" indent="0">
              <a:buNone/>
              <a:defRPr sz="669"/>
            </a:lvl3pPr>
            <a:lvl4pPr marL="918012" indent="0">
              <a:buNone/>
              <a:defRPr sz="602"/>
            </a:lvl4pPr>
            <a:lvl5pPr marL="1224016" indent="0">
              <a:buNone/>
              <a:defRPr sz="602"/>
            </a:lvl5pPr>
            <a:lvl6pPr marL="1530020" indent="0">
              <a:buNone/>
              <a:defRPr sz="602"/>
            </a:lvl6pPr>
            <a:lvl7pPr marL="1836024" indent="0">
              <a:buNone/>
              <a:defRPr sz="602"/>
            </a:lvl7pPr>
            <a:lvl8pPr marL="2142028" indent="0">
              <a:buNone/>
              <a:defRPr sz="602"/>
            </a:lvl8pPr>
            <a:lvl9pPr marL="2448032" indent="0">
              <a:buNone/>
              <a:defRPr sz="6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43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453457" y="762000"/>
            <a:ext cx="4271276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97788" y="4113341"/>
            <a:ext cx="1713548" cy="682765"/>
          </a:xfrm>
        </p:spPr>
        <p:txBody>
          <a:bodyPr anchor="b">
            <a:noAutofit/>
          </a:bodyPr>
          <a:lstStyle>
            <a:lvl1pPr marL="0" indent="0">
              <a:buNone/>
              <a:defRPr sz="1606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97788" y="2331720"/>
            <a:ext cx="1713548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71"/>
            </a:lvl1pPr>
            <a:lvl2pPr marL="306004" indent="0">
              <a:buNone/>
              <a:defRPr sz="1071"/>
            </a:lvl2pPr>
            <a:lvl3pPr marL="612008" indent="0">
              <a:buNone/>
              <a:defRPr sz="1071"/>
            </a:lvl3pPr>
            <a:lvl4pPr marL="918012" indent="0">
              <a:buNone/>
              <a:defRPr sz="1071"/>
            </a:lvl4pPr>
            <a:lvl5pPr marL="1224016" indent="0">
              <a:buNone/>
              <a:defRPr sz="1071"/>
            </a:lvl5pPr>
            <a:lvl6pPr marL="1530020" indent="0">
              <a:buNone/>
              <a:defRPr sz="1071"/>
            </a:lvl6pPr>
            <a:lvl7pPr marL="1836024" indent="0">
              <a:buNone/>
              <a:defRPr sz="1071"/>
            </a:lvl7pPr>
            <a:lvl8pPr marL="2142028" indent="0">
              <a:buNone/>
              <a:defRPr sz="1071"/>
            </a:lvl8pPr>
            <a:lvl9pPr marL="2448032" indent="0">
              <a:buNone/>
              <a:defRPr sz="1071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97788" y="4796104"/>
            <a:ext cx="1713548" cy="1467537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803"/>
            </a:lvl2pPr>
            <a:lvl3pPr marL="612008" indent="0">
              <a:buNone/>
              <a:defRPr sz="669"/>
            </a:lvl3pPr>
            <a:lvl4pPr marL="918012" indent="0">
              <a:buNone/>
              <a:defRPr sz="602"/>
            </a:lvl4pPr>
            <a:lvl5pPr marL="1224016" indent="0">
              <a:buNone/>
              <a:defRPr sz="602"/>
            </a:lvl5pPr>
            <a:lvl6pPr marL="1530020" indent="0">
              <a:buNone/>
              <a:defRPr sz="602"/>
            </a:lvl6pPr>
            <a:lvl7pPr marL="1836024" indent="0">
              <a:buNone/>
              <a:defRPr sz="602"/>
            </a:lvl7pPr>
            <a:lvl8pPr marL="2142028" indent="0">
              <a:buNone/>
              <a:defRPr sz="602"/>
            </a:lvl8pPr>
            <a:lvl9pPr marL="2448032" indent="0">
              <a:buNone/>
              <a:defRPr sz="6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155" y="4113341"/>
            <a:ext cx="1713548" cy="682765"/>
          </a:xfrm>
        </p:spPr>
        <p:txBody>
          <a:bodyPr anchor="b">
            <a:noAutofit/>
          </a:bodyPr>
          <a:lstStyle>
            <a:lvl1pPr marL="0" indent="0">
              <a:buNone/>
              <a:defRPr sz="1606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203154" y="2331720"/>
            <a:ext cx="1713548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71"/>
            </a:lvl1pPr>
            <a:lvl2pPr marL="306004" indent="0">
              <a:buNone/>
              <a:defRPr sz="1071"/>
            </a:lvl2pPr>
            <a:lvl3pPr marL="612008" indent="0">
              <a:buNone/>
              <a:defRPr sz="1071"/>
            </a:lvl3pPr>
            <a:lvl4pPr marL="918012" indent="0">
              <a:buNone/>
              <a:defRPr sz="1071"/>
            </a:lvl4pPr>
            <a:lvl5pPr marL="1224016" indent="0">
              <a:buNone/>
              <a:defRPr sz="1071"/>
            </a:lvl5pPr>
            <a:lvl6pPr marL="1530020" indent="0">
              <a:buNone/>
              <a:defRPr sz="1071"/>
            </a:lvl6pPr>
            <a:lvl7pPr marL="1836024" indent="0">
              <a:buNone/>
              <a:defRPr sz="1071"/>
            </a:lvl7pPr>
            <a:lvl8pPr marL="2142028" indent="0">
              <a:buNone/>
              <a:defRPr sz="1071"/>
            </a:lvl8pPr>
            <a:lvl9pPr marL="2448032" indent="0">
              <a:buNone/>
              <a:defRPr sz="1071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202475" y="4796103"/>
            <a:ext cx="1713548" cy="1467537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803"/>
            </a:lvl2pPr>
            <a:lvl3pPr marL="612008" indent="0">
              <a:buNone/>
              <a:defRPr sz="669"/>
            </a:lvl3pPr>
            <a:lvl4pPr marL="918012" indent="0">
              <a:buNone/>
              <a:defRPr sz="602"/>
            </a:lvl4pPr>
            <a:lvl5pPr marL="1224016" indent="0">
              <a:buNone/>
              <a:defRPr sz="602"/>
            </a:lvl5pPr>
            <a:lvl6pPr marL="1530020" indent="0">
              <a:buNone/>
              <a:defRPr sz="602"/>
            </a:lvl6pPr>
            <a:lvl7pPr marL="1836024" indent="0">
              <a:buNone/>
              <a:defRPr sz="602"/>
            </a:lvl7pPr>
            <a:lvl8pPr marL="2142028" indent="0">
              <a:buNone/>
              <a:defRPr sz="602"/>
            </a:lvl8pPr>
            <a:lvl9pPr marL="2448032" indent="0">
              <a:buNone/>
              <a:defRPr sz="6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11185" y="4113341"/>
            <a:ext cx="1713548" cy="682765"/>
          </a:xfrm>
        </p:spPr>
        <p:txBody>
          <a:bodyPr anchor="b">
            <a:noAutofit/>
          </a:bodyPr>
          <a:lstStyle>
            <a:lvl1pPr marL="0" indent="0">
              <a:buNone/>
              <a:defRPr sz="1606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11184" y="2331722"/>
            <a:ext cx="1713548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71"/>
            </a:lvl1pPr>
            <a:lvl2pPr marL="306004" indent="0">
              <a:buNone/>
              <a:defRPr sz="1071"/>
            </a:lvl2pPr>
            <a:lvl3pPr marL="612008" indent="0">
              <a:buNone/>
              <a:defRPr sz="1071"/>
            </a:lvl3pPr>
            <a:lvl4pPr marL="918012" indent="0">
              <a:buNone/>
              <a:defRPr sz="1071"/>
            </a:lvl4pPr>
            <a:lvl5pPr marL="1224016" indent="0">
              <a:buNone/>
              <a:defRPr sz="1071"/>
            </a:lvl5pPr>
            <a:lvl6pPr marL="1530020" indent="0">
              <a:buNone/>
              <a:defRPr sz="1071"/>
            </a:lvl6pPr>
            <a:lvl7pPr marL="1836024" indent="0">
              <a:buNone/>
              <a:defRPr sz="1071"/>
            </a:lvl7pPr>
            <a:lvl8pPr marL="2142028" indent="0">
              <a:buNone/>
              <a:defRPr sz="1071"/>
            </a:lvl8pPr>
            <a:lvl9pPr marL="2448032" indent="0">
              <a:buNone/>
              <a:defRPr sz="1071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11122" y="4796101"/>
            <a:ext cx="1713548" cy="1467537"/>
          </a:xfrm>
        </p:spPr>
        <p:txBody>
          <a:bodyPr anchor="t">
            <a:normAutofit/>
          </a:bodyPr>
          <a:lstStyle>
            <a:lvl1pPr marL="0" indent="0">
              <a:buNone/>
              <a:defRPr sz="937"/>
            </a:lvl1pPr>
            <a:lvl2pPr marL="306004" indent="0">
              <a:buNone/>
              <a:defRPr sz="803"/>
            </a:lvl2pPr>
            <a:lvl3pPr marL="612008" indent="0">
              <a:buNone/>
              <a:defRPr sz="669"/>
            </a:lvl3pPr>
            <a:lvl4pPr marL="918012" indent="0">
              <a:buNone/>
              <a:defRPr sz="602"/>
            </a:lvl4pPr>
            <a:lvl5pPr marL="1224016" indent="0">
              <a:buNone/>
              <a:defRPr sz="602"/>
            </a:lvl5pPr>
            <a:lvl6pPr marL="1530020" indent="0">
              <a:buNone/>
              <a:defRPr sz="602"/>
            </a:lvl6pPr>
            <a:lvl7pPr marL="1836024" indent="0">
              <a:buNone/>
              <a:defRPr sz="602"/>
            </a:lvl7pPr>
            <a:lvl8pPr marL="2142028" indent="0">
              <a:buNone/>
              <a:defRPr sz="602"/>
            </a:lvl8pPr>
            <a:lvl9pPr marL="2448032" indent="0">
              <a:buNone/>
              <a:defRPr sz="6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251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7788" y="2194560"/>
            <a:ext cx="5324237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41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6119813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9307" y="747184"/>
            <a:ext cx="1032718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7788" y="746126"/>
            <a:ext cx="4201706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22603" y="381002"/>
            <a:ext cx="1461105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88" y="381002"/>
            <a:ext cx="32330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5505" y="381002"/>
            <a:ext cx="446520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21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73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6119813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88" y="753535"/>
            <a:ext cx="5324237" cy="2801935"/>
          </a:xfrm>
        </p:spPr>
        <p:txBody>
          <a:bodyPr anchor="b">
            <a:normAutofit/>
          </a:bodyPr>
          <a:lstStyle>
            <a:lvl1pPr algn="r">
              <a:defRPr sz="267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88" y="3641726"/>
            <a:ext cx="5324238" cy="1354134"/>
          </a:xfrm>
        </p:spPr>
        <p:txBody>
          <a:bodyPr>
            <a:normAutofit/>
          </a:bodyPr>
          <a:lstStyle>
            <a:lvl1pPr marL="0" indent="0" algn="r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22603" y="381002"/>
            <a:ext cx="1461105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88" y="381002"/>
            <a:ext cx="32330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5506" y="381002"/>
            <a:ext cx="446519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33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788" y="2194560"/>
            <a:ext cx="2617237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6822" y="2194560"/>
            <a:ext cx="2615203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40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455" y="762000"/>
            <a:ext cx="426857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658" y="2183802"/>
            <a:ext cx="2465366" cy="823912"/>
          </a:xfrm>
        </p:spPr>
        <p:txBody>
          <a:bodyPr anchor="b">
            <a:normAutofit/>
          </a:bodyPr>
          <a:lstStyle>
            <a:lvl1pPr marL="0" indent="0">
              <a:buNone/>
              <a:defRPr sz="1874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787" y="3132668"/>
            <a:ext cx="2617237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58693" y="2183802"/>
            <a:ext cx="246333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74" b="0">
                <a:solidFill>
                  <a:schemeClr val="tx1"/>
                </a:solidFill>
              </a:defRPr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06822" y="3132668"/>
            <a:ext cx="2615203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90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29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1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88" y="1524000"/>
            <a:ext cx="2065437" cy="1600200"/>
          </a:xfrm>
        </p:spPr>
        <p:txBody>
          <a:bodyPr anchor="b"/>
          <a:lstStyle>
            <a:lvl1pPr algn="l">
              <a:defRPr sz="2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920" y="746760"/>
            <a:ext cx="3121105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788" y="3124200"/>
            <a:ext cx="2065437" cy="3139440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5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88" y="1524000"/>
            <a:ext cx="2727767" cy="1600200"/>
          </a:xfrm>
        </p:spPr>
        <p:txBody>
          <a:bodyPr anchor="b"/>
          <a:lstStyle>
            <a:lvl1pPr algn="l">
              <a:defRPr sz="2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64385" y="751242"/>
            <a:ext cx="2459058" cy="5512398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788" y="3124200"/>
            <a:ext cx="2727767" cy="3139440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32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9813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3455" y="764373"/>
            <a:ext cx="426857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88" y="2194560"/>
            <a:ext cx="5324237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91519" y="6356352"/>
            <a:ext cx="1430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5AB09-A804-4BB4-BE21-CD6E66512A04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7788" y="6355847"/>
            <a:ext cx="3801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8615" y="381002"/>
            <a:ext cx="1323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D39B1-CA6E-4E61-9655-4DB068B08F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626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p:txStyles>
    <p:titleStyle>
      <a:lvl1pPr algn="r" defTabSz="612008" rtl="0" eaLnBrk="1" latinLnBrk="0" hangingPunct="1">
        <a:lnSpc>
          <a:spcPct val="90000"/>
        </a:lnSpc>
        <a:spcBef>
          <a:spcPct val="0"/>
        </a:spcBef>
        <a:buNone/>
        <a:defRPr sz="2677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472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071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071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071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071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071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0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5.png"/><Relationship Id="rId21" Type="http://schemas.openxmlformats.org/officeDocument/2006/relationships/image" Target="../media/image3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4.png"/><Relationship Id="rId5" Type="http://schemas.openxmlformats.org/officeDocument/2006/relationships/image" Target="../media/image17.png"/><Relationship Id="rId15" Type="http://schemas.microsoft.com/office/2007/relationships/hdphoto" Target="../media/hdphoto4.wdp"/><Relationship Id="rId23" Type="http://schemas.openxmlformats.org/officeDocument/2006/relationships/image" Target="../media/image33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0">
              <a:schemeClr val="accent5">
                <a:lumMod val="20000"/>
                <a:lumOff val="80000"/>
              </a:schemeClr>
            </a:gs>
            <a:gs pos="83000">
              <a:schemeClr val="tx1">
                <a:lumMod val="95000"/>
              </a:schemeClr>
            </a:gs>
            <a:gs pos="100000">
              <a:schemeClr val="tx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-18688" y="567574"/>
            <a:ext cx="306959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9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апрет </a:t>
            </a:r>
            <a:r>
              <a:rPr lang="ru-RU" sz="9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подарков от физических (</a:t>
            </a:r>
            <a:r>
              <a:rPr lang="ru-RU" sz="9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юридических) лиц установлен:</a:t>
            </a:r>
          </a:p>
          <a:p>
            <a:pPr algn="just"/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Федеральным законом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27.07.2004 №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79-ФЗ (пункт 6 части 1 статьи 17)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25.12.2008 №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(пункт 7 части 3 статьи 12.1)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Гражданским кодексом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(статья 575)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26" y="3493828"/>
            <a:ext cx="2991129" cy="49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9946" y="105909"/>
            <a:ext cx="269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и методические </a:t>
            </a:r>
            <a:r>
              <a:rPr lang="ru-RU" sz="1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1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42897" y="1336877"/>
            <a:ext cx="1962685" cy="4138418"/>
          </a:xfrm>
          <a:prstGeom prst="rect">
            <a:avLst/>
          </a:prstGeom>
          <a:ln>
            <a:noFill/>
          </a:ln>
        </p:spPr>
        <p:txBody>
          <a:bodyPr vert="horz" lIns="56490" tIns="28245" rIns="56490" bIns="28245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18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742" b="1" dirty="0">
              <a:ln w="3175">
                <a:solidFill>
                  <a:schemeClr val="bg1"/>
                </a:solidFill>
              </a:ln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5" y="956388"/>
            <a:ext cx="218652" cy="2186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69225" y="2295838"/>
            <a:ext cx="2713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</a:t>
            </a:r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дарение и получение подарков </a:t>
            </a:r>
            <a:r>
              <a:rPr lang="ru-RU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</a:t>
            </a:r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исполнением должностных (</a:t>
            </a:r>
            <a:r>
              <a:rPr lang="ru-RU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служебных</a:t>
            </a:r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78" y="142218"/>
            <a:ext cx="298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Отдел по профилактике коррупционных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иных правонарушений администрации Губернатора Новосибирской области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Правительства Новосибирской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95443" y="6396908"/>
            <a:ext cx="305990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город Новосибирск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 год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709834" y="5094995"/>
            <a:ext cx="194148" cy="149650"/>
          </a:xfrm>
          <a:prstGeom prst="downArrow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5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6" y="1372501"/>
            <a:ext cx="219475" cy="2194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6" y="1789437"/>
            <a:ext cx="219475" cy="2194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8" y="2613853"/>
            <a:ext cx="219475" cy="2194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7" y="2994011"/>
            <a:ext cx="219475" cy="2194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90" y="5059379"/>
            <a:ext cx="491228" cy="49122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816" y="607211"/>
            <a:ext cx="2960342" cy="298797"/>
          </a:xfrm>
          <a:prstGeom prst="roundRect">
            <a:avLst/>
          </a:prstGeom>
          <a:noFill/>
          <a:ln w="190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0256" y="2252215"/>
            <a:ext cx="2924298" cy="276079"/>
          </a:xfrm>
          <a:prstGeom prst="roundRect">
            <a:avLst/>
          </a:prstGeom>
          <a:noFill/>
          <a:ln w="190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орядок сообщения о получении подарков</a:t>
            </a:r>
            <a:r>
              <a:rPr lang="ru-RU" sz="9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регулируется:</a:t>
            </a:r>
            <a:endParaRPr lang="ru-RU" sz="900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185" y="1204672"/>
            <a:ext cx="1030266" cy="10302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204" y="4126814"/>
            <a:ext cx="715981" cy="7159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7425" y="3599990"/>
            <a:ext cx="751238" cy="75123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clrChange>
              <a:clrFrom>
                <a:srgbClr val="F13349"/>
              </a:clrFrom>
              <a:clrTo>
                <a:srgbClr val="F1334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13000"/>
                    </a14:imgEffect>
                    <a14:imgEffect>
                      <a14:saturation sat="66000"/>
                    </a14:imgEffect>
                    <a14:imgEffect>
                      <a14:brightnessContrast bright="11000" contras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15132">
            <a:off x="3175831" y="3719078"/>
            <a:ext cx="902607" cy="10028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80490" y="3406086"/>
            <a:ext cx="2346059" cy="507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исьмо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 необходимости соблюдения запрета дарить и получать подарки от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26.11.2018 № 18-0/10/В-9380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7918" y="2613158"/>
            <a:ext cx="305752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09.01.2014  № 10</a:t>
            </a:r>
          </a:p>
          <a:p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Новосибирской области от 01.07.2016 № 154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5828" y="5235454"/>
            <a:ext cx="17388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http://www.nso.ru/page/26941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47" y="5487484"/>
            <a:ext cx="31034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аздел «Управление» </a:t>
            </a:r>
            <a:r>
              <a:rPr lang="en-US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подраздел «Противодействие коррупции» </a:t>
            </a:r>
            <a:r>
              <a:rPr lang="en-US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рекомендации </a:t>
            </a:r>
            <a:r>
              <a:rPr lang="en-US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соблюдения ограничений и запретов </a:t>
            </a:r>
            <a:r>
              <a:rPr lang="en-US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органов государственной власти и органов местного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7817" y="3988876"/>
            <a:ext cx="2306341" cy="10618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азъяснения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отдельным вопросам, связанным с применением Типового положения о сообщении отдельными категориями лиц о получении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подарка,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09.01.2014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088" y="6403021"/>
            <a:ext cx="3056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запрета является основанием для привлечения к ответственности</a:t>
            </a:r>
            <a:endParaRPr lang="ru-RU" sz="9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1836" y="6360323"/>
            <a:ext cx="865707" cy="243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885" y="6415099"/>
            <a:ext cx="243861" cy="2682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6" y="108304"/>
            <a:ext cx="432854" cy="432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303" y="3387393"/>
            <a:ext cx="643417" cy="6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8000">
              <a:schemeClr val="accent5">
                <a:lumMod val="20000"/>
                <a:lumOff val="80000"/>
              </a:schemeClr>
            </a:gs>
            <a:gs pos="89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51216" y="3042696"/>
            <a:ext cx="27959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ПИСЬМЕННОЕ УВЕДОМЛЕНИЕ -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3-х </a:t>
            </a:r>
            <a:r>
              <a:rPr lang="ru-RU" sz="9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получения подарка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возвращения из служебной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командировки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543404" y="3963738"/>
            <a:ext cx="1529495" cy="83322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510467" y="3916096"/>
            <a:ext cx="1657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ответственному лицу уполномоченного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структурного подразделения управления делами Губернатора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 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Правительства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54" y="3950043"/>
            <a:ext cx="1099642" cy="409802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84461" y="4884669"/>
            <a:ext cx="1514090" cy="5431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6584" y="5576297"/>
            <a:ext cx="1539659" cy="7292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119" y="5503626"/>
            <a:ext cx="165829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 заместитель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ИОГВ 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НСО*,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служащий в администрации</a:t>
            </a:r>
            <a:endPara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754281" y="317899"/>
            <a:ext cx="1296049" cy="889242"/>
          </a:xfrm>
          <a:prstGeom prst="round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134374" y="297615"/>
            <a:ext cx="1527974" cy="8987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08301" y="4893374"/>
            <a:ext cx="1212420" cy="920557"/>
          </a:xfrm>
          <a:prstGeom prst="roundRect">
            <a:avLst/>
          </a:prstGeom>
          <a:solidFill>
            <a:srgbClr val="CC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30" y="1575997"/>
            <a:ext cx="1813970" cy="175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" y="32034"/>
            <a:ext cx="309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</a:p>
          <a:p>
            <a:pPr algn="ctr"/>
            <a:endParaRPr lang="ru-RU" sz="300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замещающим государственные должности, 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гражданским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 </a:t>
            </a:r>
          </a:p>
          <a:p>
            <a:pPr algn="ctr"/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sz="9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 от физических (юридических) лиц </a:t>
            </a:r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исполнением </a:t>
            </a:r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(служебных) обязанностей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042644" y="3968188"/>
            <a:ext cx="141022" cy="1265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1081" y="358001"/>
            <a:ext cx="16945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профилактике коррупционных и иных правонарушений администрации Губернатора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Правительства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</a:t>
            </a:r>
          </a:p>
          <a:p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0931" y="412021"/>
            <a:ext cx="1355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структурное подразделение </a:t>
            </a:r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ИОГВ НСО, ГО НСО*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67749" y="1607067"/>
            <a:ext cx="148124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Подарок, стоимость которого подтверждается документами и </a:t>
            </a:r>
            <a:r>
              <a:rPr lang="ru-RU" sz="9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3</a:t>
            </a:r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рублей либо стоимость которого неизвестна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сдается по акту-приема передачи на хранение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</a:t>
            </a:r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ИОГВ НСО, ГО НСО*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07628" y="4913868"/>
            <a:ext cx="12613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u="sng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можно выкупить, направив заявление</a:t>
            </a:r>
            <a:endParaRPr lang="ru-RU" sz="900" b="1" u="sng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870" y="2538305"/>
            <a:ext cx="253444" cy="2534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47" y="4199886"/>
            <a:ext cx="686426" cy="6864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253" y="4200558"/>
            <a:ext cx="684111" cy="6841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047" y="3870061"/>
            <a:ext cx="432561" cy="4325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5827" y="3274783"/>
            <a:ext cx="341895" cy="3418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797" y="4715350"/>
            <a:ext cx="305308" cy="3127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3285147" y="4505503"/>
            <a:ext cx="136607" cy="1225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7461" y="2963949"/>
            <a:ext cx="3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61456" y="1265382"/>
            <a:ext cx="51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5032" y="4883870"/>
            <a:ext cx="1359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лицо, замещающее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иную должность государственной гражданской службы в ИОГВ 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НСО,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НСО*</a:t>
            </a:r>
            <a:endPara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862" y="107113"/>
            <a:ext cx="166358" cy="16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940" y="2157213"/>
            <a:ext cx="245525" cy="26687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31525" y="1038070"/>
            <a:ext cx="2567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НЕ </a:t>
            </a:r>
            <a:r>
              <a:rPr lang="ru-RU" sz="105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5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АСПРОСТРАНЯЕТСЯ НА ПОЛУЧЕНИЕ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8424" y="2143481"/>
            <a:ext cx="3075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ПОДАРОК ПОЛУЧЕН</a:t>
            </a:r>
            <a:endParaRPr lang="ru-RU" sz="105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протокольными мероприятиями, служебными 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командировками, </a:t>
            </a:r>
          </a:p>
          <a:p>
            <a:pPr algn="ctr"/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официальными мероприятиями,</a:t>
            </a:r>
          </a:p>
          <a:p>
            <a:pPr algn="ctr"/>
            <a:endParaRPr lang="ru-RU" sz="5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ЛИЦО, ЕГО ПОЛУЧИВШЕЕ:</a:t>
            </a:r>
            <a:endParaRPr lang="ru-RU" sz="1050" b="1" dirty="0">
              <a:solidFill>
                <a:srgbClr val="6600CC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75383" y="1572125"/>
            <a:ext cx="13705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подарков, 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врученных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поощрения (награды)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0194" y="1253066"/>
            <a:ext cx="313595" cy="31359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62250" y="1440789"/>
            <a:ext cx="347511" cy="30145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29627" y="1297901"/>
            <a:ext cx="324799" cy="32479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-176544" y="1500276"/>
            <a:ext cx="14781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канцелярских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ринадлежностей</a:t>
            </a:r>
          </a:p>
          <a:p>
            <a:pPr algn="ctr"/>
            <a:r>
              <a:rPr lang="ru-RU" sz="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участников мероприятий)</a:t>
            </a:r>
            <a:endParaRPr lang="ru-RU" sz="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94466" y="1737226"/>
            <a:ext cx="5693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2762" y="3034762"/>
            <a:ext cx="2946868" cy="750770"/>
          </a:xfrm>
          <a:prstGeom prst="roundRect">
            <a:avLst/>
          </a:prstGeom>
          <a:noFill/>
          <a:ln w="15875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35301" y="3840572"/>
            <a:ext cx="1396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уведомления</a:t>
            </a:r>
            <a:endParaRPr lang="ru-RU" sz="1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01759" y="3847915"/>
            <a:ext cx="611418" cy="611418"/>
          </a:xfrm>
          <a:prstGeom prst="rect">
            <a:avLst/>
          </a:prstGeom>
        </p:spPr>
      </p:pic>
      <p:sp>
        <p:nvSpPr>
          <p:cNvPr id="61" name="Скругленный прямоугольник 60"/>
          <p:cNvSpPr/>
          <p:nvPr/>
        </p:nvSpPr>
        <p:spPr>
          <a:xfrm>
            <a:off x="3232457" y="1340643"/>
            <a:ext cx="2804465" cy="239317"/>
          </a:xfrm>
          <a:prstGeom prst="roundRect">
            <a:avLst/>
          </a:prstGeom>
          <a:noFill/>
          <a:ln w="15875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СДАЕТ ПОДАРОК</a:t>
            </a:r>
            <a:endParaRPr lang="ru-RU" sz="105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147" y="6442434"/>
            <a:ext cx="3072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/>
                </a:solidFill>
              </a:rPr>
              <a:t>*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Исполнительные органы Новосибирской области, государственные органы Новосибирской области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833" y="155686"/>
            <a:ext cx="141396" cy="12689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26324" y="4187786"/>
            <a:ext cx="152836" cy="1371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07628" y="3300627"/>
            <a:ext cx="664522" cy="66452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021886" y="3905896"/>
            <a:ext cx="1464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лицо, замещающее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должность НСО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18001" y="3237642"/>
            <a:ext cx="1194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</a:t>
            </a:r>
            <a:r>
              <a:rPr lang="ru-RU" sz="9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стоимости подарка </a:t>
            </a:r>
            <a:endParaRPr lang="ru-RU" sz="900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4138904" y="3560597"/>
            <a:ext cx="971874" cy="158181"/>
          </a:xfrm>
          <a:prstGeom prst="rightArrow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207386" y="3638664"/>
            <a:ext cx="881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его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хранение</a:t>
            </a:r>
            <a:endParaRPr lang="ru-RU" sz="9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17686" y="3656634"/>
            <a:ext cx="305184" cy="31228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23757" y="5556738"/>
            <a:ext cx="306827" cy="29228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105513" y="5647365"/>
            <a:ext cx="305835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работников учреждений и организаций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оказывающих образовательные, медицинские, социальные услуги, других аналогичных организаций установлен запрет на получение подарков</a:t>
            </a:r>
          </a:p>
          <a:p>
            <a:pPr algn="just"/>
            <a:endParaRPr lang="ru-RU" sz="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организации 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 в рамках антикоррупционных стандартов, утвержденных локальными нормативными актами таких организаций</a:t>
            </a:r>
            <a:endParaRPr lang="ru-RU" sz="900" strike="sngStrik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>
            <a:off x="2565553" y="5943105"/>
            <a:ext cx="372195" cy="279443"/>
          </a:xfrm>
          <a:prstGeom prst="bentConnector3">
            <a:avLst/>
          </a:prstGeom>
          <a:ln w="28575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2971" y="4899905"/>
            <a:ext cx="16125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лицо, замещающее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должность НСО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86504" y="3316512"/>
            <a:ext cx="680244" cy="680244"/>
          </a:xfrm>
          <a:prstGeom prst="rect">
            <a:avLst/>
          </a:prstGeom>
        </p:spPr>
      </p:pic>
      <p:sp>
        <p:nvSpPr>
          <p:cNvPr id="4" name="Минус 3"/>
          <p:cNvSpPr/>
          <p:nvPr/>
        </p:nvSpPr>
        <p:spPr>
          <a:xfrm>
            <a:off x="989251" y="1011461"/>
            <a:ext cx="1080000" cy="5355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>
            <a:off x="967680" y="2026663"/>
            <a:ext cx="1080000" cy="54000"/>
          </a:xfrm>
          <a:prstGeom prst="mathMinus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Минус 63"/>
          <p:cNvSpPr/>
          <p:nvPr/>
        </p:nvSpPr>
        <p:spPr>
          <a:xfrm>
            <a:off x="4048253" y="5510577"/>
            <a:ext cx="1080000" cy="54000"/>
          </a:xfrm>
          <a:prstGeom prst="mathMinus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44183" y="4865590"/>
            <a:ext cx="608360" cy="6083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48363" y="168861"/>
            <a:ext cx="140220" cy="12193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89510" y="5086157"/>
            <a:ext cx="12802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2845</TotalTime>
  <Words>457</Words>
  <Application>Microsoft Office PowerPoint</Application>
  <PresentationFormat>Произвольный</PresentationFormat>
  <Paragraphs>66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Tahoma</vt:lpstr>
      <vt:lpstr>Times New Roman</vt:lpstr>
      <vt:lpstr>След самолета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Ворокосова Людмила Игоревна</dc:creator>
  <cp:lastModifiedBy>Зимнякова Мария Сергеевна</cp:lastModifiedBy>
  <cp:revision>303</cp:revision>
  <cp:lastPrinted>2022-12-01T09:42:05Z</cp:lastPrinted>
  <dcterms:created xsi:type="dcterms:W3CDTF">2021-12-16T05:13:01Z</dcterms:created>
  <dcterms:modified xsi:type="dcterms:W3CDTF">2022-12-19T03:04:10Z</dcterms:modified>
</cp:coreProperties>
</file>